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7559675" cx="1343977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381">
          <p15:clr>
            <a:srgbClr val="A4A3A4"/>
          </p15:clr>
        </p15:guide>
        <p15:guide id="2" pos="4232">
          <p15:clr>
            <a:srgbClr val="A4A3A4"/>
          </p15:clr>
        </p15:guide>
      </p15:sldGuideLst>
    </p:ext>
    <p:ext uri="GoogleSlidesCustomDataVersion2">
      <go:slidesCustomData xmlns:go="http://customooxmlschemas.google.com/" r:id="rId22" roundtripDataSignature="AMtx7mhL+W8RislDSVkUC85xGgNYBWN6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381" orient="horz"/>
        <p:guide pos="423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b1f6445ea9_1_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2b1f6445ea9_1_1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3" name="Google Shape;263;g2b1f6445ea9_1_1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b1f6445ea9_1_1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g2b1f6445ea9_1_1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7" name="Google Shape;277;g2b1f6445ea9_1_1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b13bcc09e4_0_3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b13bcc09e4_0_3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6" name="Google Shape;286;g2b13bcc09e4_0_3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b23957dead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g2b23957dead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" name="Google Shape;298;g2b23957dead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b1f6445ea9_1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g2b1f6445ea9_1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4" name="Google Shape;324;g2b1f6445ea9_1_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b23957dead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g2b23957dead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5" name="Google Shape;335;g2b23957dead_0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b1ddebd48a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b1ddebd48a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2b1ddebd48a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b1ddebd48a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2b1ddebd48a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0" name="Google Shape;160;g2b1ddebd48a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b1f6445ea9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2b1f6445ea9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g2b1f6445ea9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b1e373b6a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2b1e373b6a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g2b1e373b6ab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b1e373b6ab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g2b1e373b6ab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6" name="Google Shape;196;g2b1e373b6ab_0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b1ddebd48a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2b1ddebd48a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6" name="Google Shape;206;g2b1ddebd48a_0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b1f6445ea9_1_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2b1f6445ea9_1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6" name="Google Shape;216;g2b1f6445ea9_1_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b1f6445ea9_1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2b1f6445ea9_1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5" name="Google Shape;225;g2b1f6445ea9_1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b22923dce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g2b22923dce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1" name="Google Shape;251;g2b22923dced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uverture sans partenaire">
  <p:cSld name="Couverture sans partenair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e image contenant texte, Police, Graphique, logo&#10;&#10;Description générée automatiquement" id="14" name="Google Shape;1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0387" y="367649"/>
            <a:ext cx="889671" cy="7805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e image contenant Graphique, Bleu électrique, logo&#10;&#10;Description générée automatiquement" id="15" name="Google Shape;1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00208" y="324469"/>
            <a:ext cx="1930549" cy="68137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7"/>
          <p:cNvSpPr/>
          <p:nvPr>
            <p:ph idx="2" type="pic"/>
          </p:nvPr>
        </p:nvSpPr>
        <p:spPr>
          <a:xfrm>
            <a:off x="2864" y="1463359"/>
            <a:ext cx="13439775" cy="6096316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17"/>
          <p:cNvSpPr txBox="1"/>
          <p:nvPr>
            <p:ph idx="1" type="body"/>
          </p:nvPr>
        </p:nvSpPr>
        <p:spPr>
          <a:xfrm>
            <a:off x="510387" y="2487458"/>
            <a:ext cx="10311785" cy="905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17"/>
          <p:cNvSpPr txBox="1"/>
          <p:nvPr>
            <p:ph idx="3" type="body"/>
          </p:nvPr>
        </p:nvSpPr>
        <p:spPr>
          <a:xfrm>
            <a:off x="510387" y="6096316"/>
            <a:ext cx="5301133" cy="905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17"/>
          <p:cNvSpPr txBox="1"/>
          <p:nvPr>
            <p:ph idx="4" type="body"/>
          </p:nvPr>
        </p:nvSpPr>
        <p:spPr>
          <a:xfrm>
            <a:off x="9491841" y="6731438"/>
            <a:ext cx="3532961" cy="4700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e avec graphique sans partenaire">
  <p:cSld name="Texte avec graphique sans partenaire"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6"/>
          <p:cNvSpPr txBox="1"/>
          <p:nvPr>
            <p:ph type="title"/>
          </p:nvPr>
        </p:nvSpPr>
        <p:spPr>
          <a:xfrm>
            <a:off x="686603" y="641424"/>
            <a:ext cx="12071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26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95" name="Google Shape;9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26"/>
          <p:cNvSpPr txBox="1"/>
          <p:nvPr>
            <p:ph idx="1" type="body"/>
          </p:nvPr>
        </p:nvSpPr>
        <p:spPr>
          <a:xfrm>
            <a:off x="686603" y="1632646"/>
            <a:ext cx="4296213" cy="1812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26"/>
          <p:cNvSpPr txBox="1"/>
          <p:nvPr>
            <p:ph idx="2" type="body"/>
          </p:nvPr>
        </p:nvSpPr>
        <p:spPr>
          <a:xfrm>
            <a:off x="8517096" y="7023845"/>
            <a:ext cx="3262528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6"/>
          <p:cNvSpPr/>
          <p:nvPr>
            <p:ph idx="3" type="chart"/>
          </p:nvPr>
        </p:nvSpPr>
        <p:spPr>
          <a:xfrm>
            <a:off x="5799138" y="1700213"/>
            <a:ext cx="6959600" cy="4506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dk1"/>
              </a:buClr>
              <a:buSzPts val="3086"/>
              <a:buFont typeface="Arial"/>
              <a:buChar char="•"/>
              <a:defRPr b="0" i="0" sz="3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Char char="•"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Char char="•"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6"/>
          <p:cNvSpPr txBox="1"/>
          <p:nvPr>
            <p:ph idx="4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Une image contenant Graphique&#10;&#10;Description générée automatiquement" id="100" name="Google Shape;10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e avec graphique avec logo partenaire">
  <p:cSld name="Texte avec graphique avec logo partenaire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/>
          <p:nvPr>
            <p:ph type="title"/>
          </p:nvPr>
        </p:nvSpPr>
        <p:spPr>
          <a:xfrm>
            <a:off x="686603" y="641424"/>
            <a:ext cx="12071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7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104" name="Google Shape;104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7"/>
          <p:cNvSpPr txBox="1"/>
          <p:nvPr>
            <p:ph idx="1" type="body"/>
          </p:nvPr>
        </p:nvSpPr>
        <p:spPr>
          <a:xfrm>
            <a:off x="686603" y="1632646"/>
            <a:ext cx="4110683" cy="1812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" name="Google Shape;106;p27"/>
          <p:cNvSpPr txBox="1"/>
          <p:nvPr>
            <p:ph idx="2" type="body"/>
          </p:nvPr>
        </p:nvSpPr>
        <p:spPr>
          <a:xfrm>
            <a:off x="8517096" y="7023845"/>
            <a:ext cx="3262528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7"/>
          <p:cNvSpPr/>
          <p:nvPr>
            <p:ph idx="3" type="chart"/>
          </p:nvPr>
        </p:nvSpPr>
        <p:spPr>
          <a:xfrm>
            <a:off x="5799138" y="1700213"/>
            <a:ext cx="6959600" cy="45069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Char char="•"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Char char="•"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7"/>
          <p:cNvSpPr/>
          <p:nvPr>
            <p:ph idx="4" type="pic"/>
          </p:nvPr>
        </p:nvSpPr>
        <p:spPr>
          <a:xfrm>
            <a:off x="3529861" y="6844652"/>
            <a:ext cx="1835765" cy="439047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7"/>
          <p:cNvSpPr txBox="1"/>
          <p:nvPr>
            <p:ph idx="5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Une image contenant Graphique&#10;&#10;Description générée automatiquement" id="110" name="Google Shape;11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au sans partenaire">
  <p:cSld name="Tableau sans partenaire"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8"/>
          <p:cNvSpPr txBox="1"/>
          <p:nvPr>
            <p:ph type="title"/>
          </p:nvPr>
        </p:nvSpPr>
        <p:spPr>
          <a:xfrm>
            <a:off x="686603" y="641424"/>
            <a:ext cx="12071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3" name="Google Shape;113;p28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114" name="Google Shape;114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8"/>
          <p:cNvSpPr txBox="1"/>
          <p:nvPr>
            <p:ph idx="1" type="body"/>
          </p:nvPr>
        </p:nvSpPr>
        <p:spPr>
          <a:xfrm>
            <a:off x="686604" y="1632646"/>
            <a:ext cx="4444794" cy="1812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28"/>
          <p:cNvSpPr txBox="1"/>
          <p:nvPr>
            <p:ph idx="2" type="body"/>
          </p:nvPr>
        </p:nvSpPr>
        <p:spPr>
          <a:xfrm>
            <a:off x="8517096" y="7023845"/>
            <a:ext cx="3262528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28"/>
          <p:cNvSpPr/>
          <p:nvPr>
            <p:ph idx="3" type="tbl"/>
          </p:nvPr>
        </p:nvSpPr>
        <p:spPr>
          <a:xfrm>
            <a:off x="5680038" y="1631950"/>
            <a:ext cx="7072350" cy="4694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Google Shape;118;p28"/>
          <p:cNvSpPr txBox="1"/>
          <p:nvPr>
            <p:ph idx="4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Une image contenant Graphique&#10;&#10;Description générée automatiquement" id="119" name="Google Shape;11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au avec logo partenaire">
  <p:cSld name="Tableau avec logo partenaire"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9"/>
          <p:cNvSpPr txBox="1"/>
          <p:nvPr>
            <p:ph type="title"/>
          </p:nvPr>
        </p:nvSpPr>
        <p:spPr>
          <a:xfrm>
            <a:off x="686603" y="641424"/>
            <a:ext cx="12071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Google Shape;122;p29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123" name="Google Shape;123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9"/>
          <p:cNvSpPr txBox="1"/>
          <p:nvPr>
            <p:ph idx="1" type="body"/>
          </p:nvPr>
        </p:nvSpPr>
        <p:spPr>
          <a:xfrm>
            <a:off x="686604" y="1632646"/>
            <a:ext cx="4444794" cy="1812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29"/>
          <p:cNvSpPr txBox="1"/>
          <p:nvPr>
            <p:ph idx="2" type="body"/>
          </p:nvPr>
        </p:nvSpPr>
        <p:spPr>
          <a:xfrm>
            <a:off x="8517096" y="7023845"/>
            <a:ext cx="3262528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Google Shape;126;p29"/>
          <p:cNvSpPr/>
          <p:nvPr>
            <p:ph idx="3" type="tbl"/>
          </p:nvPr>
        </p:nvSpPr>
        <p:spPr>
          <a:xfrm>
            <a:off x="5680038" y="1631950"/>
            <a:ext cx="7072350" cy="46942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Google Shape;127;p29"/>
          <p:cNvSpPr/>
          <p:nvPr>
            <p:ph idx="4" type="pic"/>
          </p:nvPr>
        </p:nvSpPr>
        <p:spPr>
          <a:xfrm>
            <a:off x="3529861" y="6844652"/>
            <a:ext cx="1835765" cy="439047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29"/>
          <p:cNvSpPr txBox="1"/>
          <p:nvPr>
            <p:ph idx="5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Une image contenant Graphique&#10;&#10;Description générée automatiquement" id="129" name="Google Shape;129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 fin sans partenaire">
  <p:cSld name="Diapo fin sans partenaire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0"/>
          <p:cNvSpPr/>
          <p:nvPr>
            <p:ph idx="2" type="pic"/>
          </p:nvPr>
        </p:nvSpPr>
        <p:spPr>
          <a:xfrm>
            <a:off x="-1588" y="0"/>
            <a:ext cx="13439775" cy="6357938"/>
          </a:xfrm>
          <a:prstGeom prst="rect">
            <a:avLst/>
          </a:prstGeom>
          <a:noFill/>
          <a:ln>
            <a:noFill/>
          </a:ln>
        </p:spPr>
      </p:sp>
      <p:sp>
        <p:nvSpPr>
          <p:cNvPr id="132" name="Google Shape;132;p30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133" name="Google Shape;133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0"/>
          <p:cNvSpPr txBox="1"/>
          <p:nvPr>
            <p:ph idx="1" type="body"/>
          </p:nvPr>
        </p:nvSpPr>
        <p:spPr>
          <a:xfrm>
            <a:off x="4130143" y="4056778"/>
            <a:ext cx="5176314" cy="2120338"/>
          </a:xfrm>
          <a:prstGeom prst="rect">
            <a:avLst/>
          </a:prstGeom>
          <a:solidFill>
            <a:schemeClr val="lt1">
              <a:alpha val="63137"/>
            </a:schemeClr>
          </a:solidFill>
          <a:ln>
            <a:noFill/>
          </a:ln>
        </p:spPr>
        <p:txBody>
          <a:bodyPr anchorCtr="0" anchor="ctr" bIns="180000" lIns="180000" spcFirstLastPara="1" rIns="180000" wrap="square" tIns="180000">
            <a:sp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ctr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5" name="Google Shape;135;p30"/>
          <p:cNvSpPr txBox="1"/>
          <p:nvPr>
            <p:ph idx="3" type="body"/>
          </p:nvPr>
        </p:nvSpPr>
        <p:spPr>
          <a:xfrm>
            <a:off x="8517096" y="7023845"/>
            <a:ext cx="3262528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30"/>
          <p:cNvSpPr txBox="1"/>
          <p:nvPr>
            <p:ph idx="4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Une image contenant Graphique&#10;&#10;Description générée automatiquement" id="137" name="Google Shape;13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 fin avec logo partenaire">
  <p:cSld name="Diapo fin avec logo partenaire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/>
          <p:nvPr>
            <p:ph idx="2" type="pic"/>
          </p:nvPr>
        </p:nvSpPr>
        <p:spPr>
          <a:xfrm>
            <a:off x="-1588" y="0"/>
            <a:ext cx="13439775" cy="6357938"/>
          </a:xfrm>
          <a:prstGeom prst="rect">
            <a:avLst/>
          </a:prstGeom>
          <a:noFill/>
          <a:ln>
            <a:noFill/>
          </a:ln>
        </p:spPr>
      </p:sp>
      <p:sp>
        <p:nvSpPr>
          <p:cNvPr id="140" name="Google Shape;140;p31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141" name="Google Shape;141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31"/>
          <p:cNvSpPr txBox="1"/>
          <p:nvPr>
            <p:ph idx="1" type="body"/>
          </p:nvPr>
        </p:nvSpPr>
        <p:spPr>
          <a:xfrm>
            <a:off x="4130143" y="4056778"/>
            <a:ext cx="5176314" cy="2120338"/>
          </a:xfrm>
          <a:prstGeom prst="rect">
            <a:avLst/>
          </a:prstGeom>
          <a:solidFill>
            <a:schemeClr val="lt1">
              <a:alpha val="63137"/>
            </a:schemeClr>
          </a:solidFill>
          <a:ln>
            <a:noFill/>
          </a:ln>
        </p:spPr>
        <p:txBody>
          <a:bodyPr anchorCtr="0" anchor="ctr" bIns="180000" lIns="180000" spcFirstLastPara="1" rIns="180000" wrap="square" tIns="180000">
            <a:sp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ctr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ctr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ctr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Google Shape;143;p31"/>
          <p:cNvSpPr txBox="1"/>
          <p:nvPr>
            <p:ph idx="3" type="body"/>
          </p:nvPr>
        </p:nvSpPr>
        <p:spPr>
          <a:xfrm>
            <a:off x="8517096" y="7023845"/>
            <a:ext cx="3262528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Google Shape;144;p31"/>
          <p:cNvSpPr/>
          <p:nvPr>
            <p:ph idx="4" type="pic"/>
          </p:nvPr>
        </p:nvSpPr>
        <p:spPr>
          <a:xfrm>
            <a:off x="3529861" y="6844652"/>
            <a:ext cx="1835765" cy="439047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31"/>
          <p:cNvSpPr txBox="1"/>
          <p:nvPr>
            <p:ph idx="5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Une image contenant Graphique&#10;&#10;Description générée automatiquement" id="146" name="Google Shape;14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chapitre">
  <p:cSld name="Titre chapitre">
    <p:bg>
      <p:bgPr>
        <a:solidFill>
          <a:schemeClr val="accen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9"/>
          <p:cNvSpPr txBox="1"/>
          <p:nvPr>
            <p:ph type="title"/>
          </p:nvPr>
        </p:nvSpPr>
        <p:spPr>
          <a:xfrm>
            <a:off x="730287" y="1941568"/>
            <a:ext cx="964008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19"/>
          <p:cNvSpPr txBox="1"/>
          <p:nvPr>
            <p:ph idx="1" type="body"/>
          </p:nvPr>
        </p:nvSpPr>
        <p:spPr>
          <a:xfrm>
            <a:off x="730287" y="624280"/>
            <a:ext cx="277477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19"/>
          <p:cNvSpPr txBox="1"/>
          <p:nvPr>
            <p:ph idx="2" type="body"/>
          </p:nvPr>
        </p:nvSpPr>
        <p:spPr>
          <a:xfrm>
            <a:off x="686604" y="3485514"/>
            <a:ext cx="9596438" cy="5355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19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9"/>
          <p:cNvSpPr txBox="1"/>
          <p:nvPr>
            <p:ph idx="3" type="body"/>
          </p:nvPr>
        </p:nvSpPr>
        <p:spPr>
          <a:xfrm>
            <a:off x="8517096" y="7023845"/>
            <a:ext cx="3187224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e seul sans partenaire">
  <p:cSld name="Texte seul sans partenaire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0"/>
          <p:cNvSpPr txBox="1"/>
          <p:nvPr>
            <p:ph type="title"/>
          </p:nvPr>
        </p:nvSpPr>
        <p:spPr>
          <a:xfrm>
            <a:off x="686603" y="641424"/>
            <a:ext cx="12071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20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29" name="Google Shape;29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20"/>
          <p:cNvSpPr txBox="1"/>
          <p:nvPr>
            <p:ph idx="1" type="body"/>
          </p:nvPr>
        </p:nvSpPr>
        <p:spPr>
          <a:xfrm>
            <a:off x="686604" y="1632646"/>
            <a:ext cx="12071964" cy="1812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20"/>
          <p:cNvSpPr txBox="1"/>
          <p:nvPr>
            <p:ph idx="2" type="body"/>
          </p:nvPr>
        </p:nvSpPr>
        <p:spPr>
          <a:xfrm>
            <a:off x="8517096" y="7023845"/>
            <a:ext cx="3262528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20"/>
          <p:cNvSpPr txBox="1"/>
          <p:nvPr>
            <p:ph idx="3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Une image contenant Graphique&#10;&#10;Description générée automatiquement" id="33" name="Google Shape;3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uverture avec partenaire">
  <p:cSld name="Couverture avec partenair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e image contenant texte, Police, Graphique, logo&#10;&#10;Description générée automatiquement" id="35" name="Google Shape;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10387" y="367649"/>
            <a:ext cx="889671" cy="78053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e image contenant Graphique, Bleu électrique, logo&#10;&#10;Description générée automatiquement" id="36" name="Google Shape;3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6208" y="324469"/>
            <a:ext cx="1930549" cy="681371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8"/>
          <p:cNvSpPr/>
          <p:nvPr>
            <p:ph idx="2" type="pic"/>
          </p:nvPr>
        </p:nvSpPr>
        <p:spPr>
          <a:xfrm>
            <a:off x="0" y="1442721"/>
            <a:ext cx="13439775" cy="6116954"/>
          </a:xfrm>
          <a:prstGeom prst="rect">
            <a:avLst/>
          </a:prstGeom>
          <a:noFill/>
          <a:ln>
            <a:noFill/>
          </a:ln>
        </p:spPr>
      </p:sp>
      <p:sp>
        <p:nvSpPr>
          <p:cNvPr id="38" name="Google Shape;38;p18"/>
          <p:cNvSpPr txBox="1"/>
          <p:nvPr>
            <p:ph idx="1" type="body"/>
          </p:nvPr>
        </p:nvSpPr>
        <p:spPr>
          <a:xfrm>
            <a:off x="510387" y="2487458"/>
            <a:ext cx="10311785" cy="905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"/>
              <a:buNone/>
              <a:defRPr b="0" i="0" sz="5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18"/>
          <p:cNvSpPr txBox="1"/>
          <p:nvPr>
            <p:ph idx="3" type="body"/>
          </p:nvPr>
        </p:nvSpPr>
        <p:spPr>
          <a:xfrm>
            <a:off x="510387" y="6071980"/>
            <a:ext cx="5301133" cy="905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18"/>
          <p:cNvSpPr txBox="1"/>
          <p:nvPr>
            <p:ph idx="4" type="body"/>
          </p:nvPr>
        </p:nvSpPr>
        <p:spPr>
          <a:xfrm>
            <a:off x="9491841" y="6498218"/>
            <a:ext cx="3532961" cy="4700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18"/>
          <p:cNvSpPr/>
          <p:nvPr>
            <p:ph idx="5" type="pic"/>
          </p:nvPr>
        </p:nvSpPr>
        <p:spPr>
          <a:xfrm>
            <a:off x="9720339" y="388077"/>
            <a:ext cx="1372235" cy="637540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18"/>
          <p:cNvSpPr/>
          <p:nvPr>
            <p:ph idx="6" type="pic"/>
          </p:nvPr>
        </p:nvSpPr>
        <p:spPr>
          <a:xfrm>
            <a:off x="11557153" y="388077"/>
            <a:ext cx="1372235" cy="63754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e seul avec logo partenaire">
  <p:cSld name="Texte seul avec logo partenaire">
    <p:bg>
      <p:bgPr>
        <a:solidFill>
          <a:schemeClr val="lt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1"/>
          <p:cNvSpPr txBox="1"/>
          <p:nvPr>
            <p:ph type="title"/>
          </p:nvPr>
        </p:nvSpPr>
        <p:spPr>
          <a:xfrm>
            <a:off x="686603" y="641424"/>
            <a:ext cx="12071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21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46" name="Google Shape;4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Une image contenant Graphique&#10;&#10;Description générée automatiquement" id="47" name="Google Shape;4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1"/>
          <p:cNvSpPr txBox="1"/>
          <p:nvPr>
            <p:ph idx="1" type="body"/>
          </p:nvPr>
        </p:nvSpPr>
        <p:spPr>
          <a:xfrm>
            <a:off x="686604" y="1632646"/>
            <a:ext cx="12071964" cy="1812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21"/>
          <p:cNvSpPr/>
          <p:nvPr>
            <p:ph idx="2" type="pic"/>
          </p:nvPr>
        </p:nvSpPr>
        <p:spPr>
          <a:xfrm>
            <a:off x="3529861" y="6844652"/>
            <a:ext cx="1835765" cy="439047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21"/>
          <p:cNvSpPr txBox="1"/>
          <p:nvPr>
            <p:ph idx="3" type="body"/>
          </p:nvPr>
        </p:nvSpPr>
        <p:spPr>
          <a:xfrm>
            <a:off x="8517096" y="7023845"/>
            <a:ext cx="3370105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21"/>
          <p:cNvSpPr txBox="1"/>
          <p:nvPr>
            <p:ph idx="4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e avec 1 image sans partenaire">
  <p:cSld name="Texte avec 1 image sans partenaire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2"/>
          <p:cNvSpPr txBox="1"/>
          <p:nvPr>
            <p:ph type="title"/>
          </p:nvPr>
        </p:nvSpPr>
        <p:spPr>
          <a:xfrm>
            <a:off x="686603" y="641424"/>
            <a:ext cx="12071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22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55" name="Google Shape;55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2"/>
          <p:cNvSpPr txBox="1"/>
          <p:nvPr>
            <p:ph idx="1" type="body"/>
          </p:nvPr>
        </p:nvSpPr>
        <p:spPr>
          <a:xfrm>
            <a:off x="6719887" y="1713110"/>
            <a:ext cx="6031696" cy="1812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22"/>
          <p:cNvSpPr txBox="1"/>
          <p:nvPr>
            <p:ph idx="2" type="body"/>
          </p:nvPr>
        </p:nvSpPr>
        <p:spPr>
          <a:xfrm>
            <a:off x="8517096" y="7023845"/>
            <a:ext cx="3262528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22"/>
          <p:cNvSpPr/>
          <p:nvPr>
            <p:ph idx="3" type="pic"/>
          </p:nvPr>
        </p:nvSpPr>
        <p:spPr>
          <a:xfrm>
            <a:off x="687388" y="1713110"/>
            <a:ext cx="5562600" cy="4622603"/>
          </a:xfrm>
          <a:prstGeom prst="rect">
            <a:avLst/>
          </a:prstGeom>
          <a:noFill/>
          <a:ln>
            <a:noFill/>
          </a:ln>
        </p:spPr>
      </p:sp>
      <p:sp>
        <p:nvSpPr>
          <p:cNvPr id="59" name="Google Shape;59;p22"/>
          <p:cNvSpPr txBox="1"/>
          <p:nvPr>
            <p:ph idx="4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Une image contenant Graphique&#10;&#10;Description générée automatiquement" id="60" name="Google Shape;6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e avec 1 image avec logo partenaire">
  <p:cSld name="Texte avec 1 image avec logo partenaire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3"/>
          <p:cNvSpPr txBox="1"/>
          <p:nvPr>
            <p:ph type="title"/>
          </p:nvPr>
        </p:nvSpPr>
        <p:spPr>
          <a:xfrm>
            <a:off x="686603" y="641424"/>
            <a:ext cx="12071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23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64" name="Google Shape;64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23"/>
          <p:cNvSpPr txBox="1"/>
          <p:nvPr>
            <p:ph idx="1" type="body"/>
          </p:nvPr>
        </p:nvSpPr>
        <p:spPr>
          <a:xfrm>
            <a:off x="6719887" y="1713110"/>
            <a:ext cx="6031696" cy="1812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23"/>
          <p:cNvSpPr txBox="1"/>
          <p:nvPr>
            <p:ph idx="2" type="body"/>
          </p:nvPr>
        </p:nvSpPr>
        <p:spPr>
          <a:xfrm>
            <a:off x="8517096" y="7023845"/>
            <a:ext cx="3262528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23"/>
          <p:cNvSpPr/>
          <p:nvPr>
            <p:ph idx="3" type="pic"/>
          </p:nvPr>
        </p:nvSpPr>
        <p:spPr>
          <a:xfrm>
            <a:off x="687388" y="1713110"/>
            <a:ext cx="5562600" cy="4622603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3"/>
          <p:cNvSpPr/>
          <p:nvPr>
            <p:ph idx="4" type="pic"/>
          </p:nvPr>
        </p:nvSpPr>
        <p:spPr>
          <a:xfrm>
            <a:off x="3529861" y="6844652"/>
            <a:ext cx="1835765" cy="439047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23"/>
          <p:cNvSpPr txBox="1"/>
          <p:nvPr>
            <p:ph idx="5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Une image contenant Graphique&#10;&#10;Description générée automatiquement" id="70" name="Google Shape;70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e avec 2 images sans partenaire">
  <p:cSld name="Texte avec 2 images sans partenaire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4"/>
          <p:cNvSpPr txBox="1"/>
          <p:nvPr>
            <p:ph type="title"/>
          </p:nvPr>
        </p:nvSpPr>
        <p:spPr>
          <a:xfrm>
            <a:off x="686603" y="641424"/>
            <a:ext cx="12071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24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74" name="Google Shape;7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24"/>
          <p:cNvSpPr txBox="1"/>
          <p:nvPr>
            <p:ph idx="1" type="body"/>
          </p:nvPr>
        </p:nvSpPr>
        <p:spPr>
          <a:xfrm>
            <a:off x="686603" y="1710516"/>
            <a:ext cx="4584644" cy="1812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24"/>
          <p:cNvSpPr txBox="1"/>
          <p:nvPr>
            <p:ph idx="2" type="body"/>
          </p:nvPr>
        </p:nvSpPr>
        <p:spPr>
          <a:xfrm>
            <a:off x="8517096" y="7023845"/>
            <a:ext cx="3262528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24"/>
          <p:cNvSpPr/>
          <p:nvPr>
            <p:ph idx="3" type="pic"/>
          </p:nvPr>
        </p:nvSpPr>
        <p:spPr>
          <a:xfrm>
            <a:off x="5743482" y="1725053"/>
            <a:ext cx="3228396" cy="4622603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24"/>
          <p:cNvSpPr/>
          <p:nvPr>
            <p:ph idx="4" type="pic"/>
          </p:nvPr>
        </p:nvSpPr>
        <p:spPr>
          <a:xfrm>
            <a:off x="9524776" y="1710515"/>
            <a:ext cx="3228396" cy="4622603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24"/>
          <p:cNvSpPr txBox="1"/>
          <p:nvPr>
            <p:ph idx="5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Une image contenant Graphique&#10;&#10;Description générée automatiquement" id="80" name="Google Shape;8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e avec 2 images avec logo partenaire">
  <p:cSld name="Texte avec 2 images avec logo partenaire"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5"/>
          <p:cNvSpPr txBox="1"/>
          <p:nvPr>
            <p:ph type="title"/>
          </p:nvPr>
        </p:nvSpPr>
        <p:spPr>
          <a:xfrm>
            <a:off x="686603" y="641424"/>
            <a:ext cx="1207196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5"/>
          <p:cNvSpPr txBox="1"/>
          <p:nvPr/>
        </p:nvSpPr>
        <p:spPr>
          <a:xfrm>
            <a:off x="11887201" y="7006701"/>
            <a:ext cx="10219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6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Une image contenant Graphique, Bleu électrique, logo&#10;&#10;Description générée automatiquement" id="84" name="Google Shape;8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937675" y="6784775"/>
            <a:ext cx="1236480" cy="43640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5"/>
          <p:cNvSpPr txBox="1"/>
          <p:nvPr>
            <p:ph idx="1" type="body"/>
          </p:nvPr>
        </p:nvSpPr>
        <p:spPr>
          <a:xfrm>
            <a:off x="686603" y="1710516"/>
            <a:ext cx="4584644" cy="18128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5"/>
          <p:cNvSpPr txBox="1"/>
          <p:nvPr>
            <p:ph idx="2" type="body"/>
          </p:nvPr>
        </p:nvSpPr>
        <p:spPr>
          <a:xfrm>
            <a:off x="8517096" y="7023845"/>
            <a:ext cx="3262528" cy="2598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646"/>
              <a:buFont typeface="Arial"/>
              <a:buNone/>
              <a:defRPr b="0" i="0" sz="264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2205"/>
              <a:buFont typeface="Arial"/>
              <a:buNone/>
              <a:defRPr b="0" i="0" sz="2205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None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25"/>
          <p:cNvSpPr/>
          <p:nvPr>
            <p:ph idx="3" type="pic"/>
          </p:nvPr>
        </p:nvSpPr>
        <p:spPr>
          <a:xfrm>
            <a:off x="5743482" y="1725053"/>
            <a:ext cx="3228396" cy="4622603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5"/>
          <p:cNvSpPr/>
          <p:nvPr>
            <p:ph idx="4" type="pic"/>
          </p:nvPr>
        </p:nvSpPr>
        <p:spPr>
          <a:xfrm>
            <a:off x="9524776" y="1710515"/>
            <a:ext cx="3228396" cy="4622603"/>
          </a:xfrm>
          <a:prstGeom prst="rect">
            <a:avLst/>
          </a:prstGeom>
          <a:noFill/>
          <a:ln>
            <a:noFill/>
          </a:ln>
        </p:spPr>
      </p:sp>
      <p:sp>
        <p:nvSpPr>
          <p:cNvPr id="89" name="Google Shape;89;p25"/>
          <p:cNvSpPr/>
          <p:nvPr>
            <p:ph idx="5" type="pic"/>
          </p:nvPr>
        </p:nvSpPr>
        <p:spPr>
          <a:xfrm>
            <a:off x="3529861" y="6844652"/>
            <a:ext cx="1835765" cy="439047"/>
          </a:xfrm>
          <a:prstGeom prst="rect">
            <a:avLst/>
          </a:prstGeom>
          <a:noFill/>
          <a:ln>
            <a:noFill/>
          </a:ln>
        </p:spPr>
      </p:sp>
      <p:sp>
        <p:nvSpPr>
          <p:cNvPr id="90" name="Google Shape;90;p25"/>
          <p:cNvSpPr txBox="1"/>
          <p:nvPr>
            <p:ph idx="6" type="body"/>
          </p:nvPr>
        </p:nvSpPr>
        <p:spPr>
          <a:xfrm>
            <a:off x="5637529" y="7002977"/>
            <a:ext cx="2164715" cy="244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4583" lvl="5" marL="27432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4583" lvl="6" marL="32004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4584" lvl="7" marL="36576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4584" lvl="8" marL="4114800" marR="0" rtl="0" algn="l">
              <a:lnSpc>
                <a:spcPct val="90000"/>
              </a:lnSpc>
              <a:spcBef>
                <a:spcPts val="551"/>
              </a:spcBef>
              <a:spcAft>
                <a:spcPts val="0"/>
              </a:spcAft>
              <a:buClr>
                <a:schemeClr val="dk1"/>
              </a:buClr>
              <a:buSzPts val="1984"/>
              <a:buFont typeface="Arial"/>
              <a:buChar char="•"/>
              <a:defRPr b="0" i="0" sz="1984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Une image contenant Graphique&#10;&#10;Description générée automatiquement" id="91" name="Google Shape;9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6604" y="6891791"/>
            <a:ext cx="895365" cy="352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idx="11" type="ftr"/>
          </p:nvPr>
        </p:nvSpPr>
        <p:spPr>
          <a:xfrm>
            <a:off x="4451926" y="7006701"/>
            <a:ext cx="4535924" cy="4024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2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6"/>
          <p:cNvSpPr txBox="1"/>
          <p:nvPr>
            <p:ph idx="12" type="sldNum"/>
          </p:nvPr>
        </p:nvSpPr>
        <p:spPr>
          <a:xfrm>
            <a:off x="9491841" y="7006701"/>
            <a:ext cx="3023949" cy="4024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3"/>
              <a:buFont typeface="Arial"/>
              <a:buNone/>
              <a:defRPr b="0" i="0" sz="132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3"/>
              <a:buFont typeface="Arial"/>
              <a:buNone/>
              <a:defRPr b="0" i="0" sz="132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3"/>
              <a:buFont typeface="Arial"/>
              <a:buNone/>
              <a:defRPr b="0" i="0" sz="132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3"/>
              <a:buFont typeface="Arial"/>
              <a:buNone/>
              <a:defRPr b="0" i="0" sz="132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3"/>
              <a:buFont typeface="Arial"/>
              <a:buNone/>
              <a:defRPr b="0" i="0" sz="132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3"/>
              <a:buFont typeface="Arial"/>
              <a:buNone/>
              <a:defRPr b="0" i="0" sz="132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3"/>
              <a:buFont typeface="Arial"/>
              <a:buNone/>
              <a:defRPr b="0" i="0" sz="132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3"/>
              <a:buFont typeface="Arial"/>
              <a:buNone/>
              <a:defRPr b="0" i="0" sz="132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23"/>
              <a:buFont typeface="Arial"/>
              <a:buNone/>
              <a:defRPr b="0" i="0" sz="1323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12" name="Google Shape;12;p16"/>
          <p:cNvSpPr txBox="1"/>
          <p:nvPr>
            <p:ph idx="10" type="dt"/>
          </p:nvPr>
        </p:nvSpPr>
        <p:spPr>
          <a:xfrm>
            <a:off x="923985" y="7006701"/>
            <a:ext cx="3023949" cy="4024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23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381">
          <p15:clr>
            <a:srgbClr val="F26B43"/>
          </p15:clr>
        </p15:guide>
        <p15:guide id="2" pos="42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hyperlink" Target="https://openeo.org/documentation/1.0/" TargetMode="External"/><Relationship Id="rId7" Type="http://schemas.openxmlformats.org/officeDocument/2006/relationships/hyperlink" Target="https://docs.ogc.org/per/21-027.html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pv5RUkzeuYODA0gVc2F7sd1aGBIIsiUa/view" TargetMode="External"/><Relationship Id="rId4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uckdb.org/docs/sql/introduction" TargetMode="External"/><Relationship Id="rId4" Type="http://schemas.openxmlformats.org/officeDocument/2006/relationships/hyperlink" Target="https://duckdb.org/docs/extensions/overview" TargetMode="External"/><Relationship Id="rId5" Type="http://schemas.openxmlformats.org/officeDocument/2006/relationships/hyperlink" Target="https://duckdb.org/docs/extensions/spatial.html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oslandia.com/2023/11/16/un-plugin-duckdb-dans-qgis/" TargetMode="External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parquet.apache.org/" TargetMode="External"/><Relationship Id="rId4" Type="http://schemas.openxmlformats.org/officeDocument/2006/relationships/hyperlink" Target="https://geoparquet.org/" TargetMode="External"/><Relationship Id="rId5" Type="http://schemas.openxmlformats.org/officeDocument/2006/relationships/hyperlink" Target="https://duckdb.org/" TargetMode="External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e image contenant Bleu électrique, bleu vert, eau, Azure&#10;&#10;Description générée automatiquement" id="151" name="Google Shape;151;p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7894" y="1463359"/>
            <a:ext cx="13439775" cy="6096317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"/>
          <p:cNvSpPr txBox="1"/>
          <p:nvPr>
            <p:ph idx="1" type="body"/>
          </p:nvPr>
        </p:nvSpPr>
        <p:spPr>
          <a:xfrm>
            <a:off x="510375" y="2487450"/>
            <a:ext cx="122622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fr-FR"/>
              <a:t>CCI Sea State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fr-FR"/>
              <a:t>Amélioration de l’accès aux données</a:t>
            </a:r>
            <a:endParaRPr/>
          </a:p>
        </p:txBody>
      </p:sp>
      <p:sp>
        <p:nvSpPr>
          <p:cNvPr id="153" name="Google Shape;153;p1"/>
          <p:cNvSpPr txBox="1"/>
          <p:nvPr>
            <p:ph idx="4" type="body"/>
          </p:nvPr>
        </p:nvSpPr>
        <p:spPr>
          <a:xfrm>
            <a:off x="9491841" y="6787957"/>
            <a:ext cx="3532961" cy="4700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fr-FR"/>
              <a:t>23/01/2023</a:t>
            </a:r>
            <a:endParaRPr/>
          </a:p>
        </p:txBody>
      </p:sp>
      <p:sp>
        <p:nvSpPr>
          <p:cNvPr id="154" name="Google Shape;154;p1"/>
          <p:cNvSpPr txBox="1"/>
          <p:nvPr>
            <p:ph idx="3" type="body"/>
          </p:nvPr>
        </p:nvSpPr>
        <p:spPr>
          <a:xfrm>
            <a:off x="510387" y="6351991"/>
            <a:ext cx="5301000" cy="906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500"/>
              <a:t>Journée </a:t>
            </a:r>
            <a:r>
              <a:rPr lang="fr-FR" sz="2500"/>
              <a:t>Interopérabilité</a:t>
            </a:r>
            <a:r>
              <a:rPr lang="fr-FR" sz="2500"/>
              <a:t> Innovation 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500"/>
              <a:t>Session Analysis Ready Data</a:t>
            </a:r>
            <a:endParaRPr sz="2500"/>
          </a:p>
        </p:txBody>
      </p:sp>
      <p:pic>
        <p:nvPicPr>
          <p:cNvPr id="155" name="Google Shape;155;p1"/>
          <p:cNvPicPr preferRelativeResize="0"/>
          <p:nvPr/>
        </p:nvPicPr>
        <p:blipFill rotWithShape="1">
          <a:blip r:embed="rId4">
            <a:alphaModFix/>
          </a:blip>
          <a:srcRect b="26607" l="17818" r="16551" t="25938"/>
          <a:stretch/>
        </p:blipFill>
        <p:spPr>
          <a:xfrm>
            <a:off x="6967432" y="242400"/>
            <a:ext cx="2223544" cy="10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91850" y="179800"/>
            <a:ext cx="1166024" cy="107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b1f6445ea9_1_102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CCI / Sea State - Phase 2 - Etude préliminaire</a:t>
            </a:r>
            <a:endParaRPr/>
          </a:p>
        </p:txBody>
      </p:sp>
      <p:sp>
        <p:nvSpPr>
          <p:cNvPr id="266" name="Google Shape;266;g2b1f6445ea9_1_102"/>
          <p:cNvSpPr txBox="1"/>
          <p:nvPr>
            <p:ph idx="1" type="body"/>
          </p:nvPr>
        </p:nvSpPr>
        <p:spPr>
          <a:xfrm>
            <a:off x="686600" y="1632650"/>
            <a:ext cx="12456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67" name="Google Shape;267;g2b1f6445ea9_1_102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268" name="Google Shape;268;g2b1f6445ea9_1_102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pic>
        <p:nvPicPr>
          <p:cNvPr id="269" name="Google Shape;269;g2b1f6445ea9_1_102"/>
          <p:cNvPicPr preferRelativeResize="0"/>
          <p:nvPr/>
        </p:nvPicPr>
        <p:blipFill rotWithShape="1">
          <a:blip r:embed="rId3">
            <a:alphaModFix/>
          </a:blip>
          <a:srcRect b="5865" l="14990" r="14863" t="27172"/>
          <a:stretch/>
        </p:blipFill>
        <p:spPr>
          <a:xfrm>
            <a:off x="7024563" y="2385825"/>
            <a:ext cx="6276274" cy="337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g2b1f6445ea9_1_102"/>
          <p:cNvPicPr preferRelativeResize="0"/>
          <p:nvPr/>
        </p:nvPicPr>
        <p:blipFill rotWithShape="1">
          <a:blip r:embed="rId4">
            <a:alphaModFix/>
          </a:blip>
          <a:srcRect b="16131" l="14689" r="14348" t="15599"/>
          <a:stretch/>
        </p:blipFill>
        <p:spPr>
          <a:xfrm>
            <a:off x="376425" y="2157225"/>
            <a:ext cx="6341875" cy="34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g2b1f6445ea9_1_102"/>
          <p:cNvPicPr preferRelativeResize="0"/>
          <p:nvPr/>
        </p:nvPicPr>
        <p:blipFill rotWithShape="1">
          <a:blip r:embed="rId5">
            <a:alphaModFix/>
          </a:blip>
          <a:srcRect b="9137" l="14380" r="14707" t="72825"/>
          <a:stretch/>
        </p:blipFill>
        <p:spPr>
          <a:xfrm>
            <a:off x="6988939" y="1379226"/>
            <a:ext cx="6195125" cy="88637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2b1f6445ea9_1_102"/>
          <p:cNvSpPr txBox="1"/>
          <p:nvPr>
            <p:ph idx="1" type="body"/>
          </p:nvPr>
        </p:nvSpPr>
        <p:spPr>
          <a:xfrm>
            <a:off x="686600" y="1632650"/>
            <a:ext cx="12072000" cy="12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>
                <a:solidFill>
                  <a:schemeClr val="dk2"/>
                </a:solidFill>
              </a:rPr>
              <a:t>Prototype web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600"/>
              <a:t> </a:t>
            </a:r>
            <a:endParaRPr sz="2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  <p:sp>
        <p:nvSpPr>
          <p:cNvPr id="273" name="Google Shape;273;g2b1f6445ea9_1_102"/>
          <p:cNvSpPr txBox="1"/>
          <p:nvPr>
            <p:ph idx="1" type="body"/>
          </p:nvPr>
        </p:nvSpPr>
        <p:spPr>
          <a:xfrm>
            <a:off x="686600" y="5776625"/>
            <a:ext cx="12456900" cy="8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→ Se rapprocher de la spécification </a:t>
            </a:r>
            <a:r>
              <a:rPr lang="fr-FR" u="sng">
                <a:solidFill>
                  <a:schemeClr val="hlink"/>
                </a:solidFill>
                <a:hlinkClick r:id="rId6"/>
              </a:rPr>
              <a:t>OpenEO</a:t>
            </a:r>
            <a:r>
              <a:rPr lang="fr-FR"/>
              <a:t> (voir draft </a:t>
            </a:r>
            <a:r>
              <a:rPr lang="fr-FR" u="sng">
                <a:solidFill>
                  <a:schemeClr val="hlink"/>
                </a:solidFill>
                <a:hlinkClick r:id="rId7"/>
              </a:rPr>
              <a:t>Geo Datacube API</a:t>
            </a:r>
            <a:r>
              <a:rPr lang="fr-FR"/>
              <a:t>)</a:t>
            </a:r>
            <a:endParaRPr/>
          </a:p>
          <a:p>
            <a:pPr indent="-4064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fr-FR"/>
              <a:t>Lister les collections, lancer des traitements (subsetting, …)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b1f6445ea9_1_127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CCI / Sea State - Phase 2 - </a:t>
            </a:r>
            <a:r>
              <a:rPr lang="fr-FR"/>
              <a:t>Etude préliminaire</a:t>
            </a:r>
            <a:endParaRPr/>
          </a:p>
        </p:txBody>
      </p:sp>
      <p:sp>
        <p:nvSpPr>
          <p:cNvPr id="280" name="Google Shape;280;g2b1f6445ea9_1_127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281" name="Google Shape;281;g2b1f6445ea9_1_127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pic>
        <p:nvPicPr>
          <p:cNvPr id="282" name="Google Shape;282;g2b1f6445ea9_1_127" title="CCI-SEA-STATE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26950" y="1368151"/>
            <a:ext cx="7035800" cy="527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b13bcc09e4_0_347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CCI / Sea State - Phase 2 - Etude préliminaire</a:t>
            </a:r>
            <a:endParaRPr/>
          </a:p>
        </p:txBody>
      </p:sp>
      <p:sp>
        <p:nvSpPr>
          <p:cNvPr id="289" name="Google Shape;289;g2b13bcc09e4_0_347"/>
          <p:cNvSpPr txBox="1"/>
          <p:nvPr>
            <p:ph idx="1" type="body"/>
          </p:nvPr>
        </p:nvSpPr>
        <p:spPr>
          <a:xfrm>
            <a:off x="686600" y="1632650"/>
            <a:ext cx="12456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90" name="Google Shape;290;g2b13bcc09e4_0_347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291" name="Google Shape;291;g2b13bcc09e4_0_347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sp>
        <p:nvSpPr>
          <p:cNvPr id="292" name="Google Shape;292;g2b13bcc09e4_0_347"/>
          <p:cNvSpPr txBox="1"/>
          <p:nvPr>
            <p:ph idx="1" type="body"/>
          </p:nvPr>
        </p:nvSpPr>
        <p:spPr>
          <a:xfrm>
            <a:off x="686600" y="1632650"/>
            <a:ext cx="12072000" cy="15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2700">
                <a:solidFill>
                  <a:schemeClr val="dk2"/>
                </a:solidFill>
              </a:rPr>
              <a:t>Conversion</a:t>
            </a:r>
            <a:endParaRPr sz="2700"/>
          </a:p>
          <a:p>
            <a:pPr indent="-4000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fr-FR" sz="2700"/>
              <a:t>Utilisation de Polars au lieu Pandas pour gérer les dataframes</a:t>
            </a:r>
            <a:endParaRPr sz="2700"/>
          </a:p>
          <a:p>
            <a:pPr indent="-3937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fr-FR" sz="2600"/>
              <a:t>Gain en mémoire (environ 10%)</a:t>
            </a:r>
            <a:endParaRPr sz="2600"/>
          </a:p>
          <a:p>
            <a:pPr indent="-3937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fr-FR" sz="2600"/>
              <a:t>Plus rapide</a:t>
            </a:r>
            <a:endParaRPr sz="2600"/>
          </a:p>
        </p:txBody>
      </p:sp>
      <p:pic>
        <p:nvPicPr>
          <p:cNvPr id="293" name="Google Shape;293;g2b13bcc09e4_0_347"/>
          <p:cNvPicPr preferRelativeResize="0"/>
          <p:nvPr/>
        </p:nvPicPr>
        <p:blipFill rotWithShape="1">
          <a:blip r:embed="rId3">
            <a:alphaModFix/>
          </a:blip>
          <a:srcRect b="12041" l="0" r="0" t="0"/>
          <a:stretch/>
        </p:blipFill>
        <p:spPr>
          <a:xfrm>
            <a:off x="7416576" y="2680575"/>
            <a:ext cx="5723100" cy="3020325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g2b13bcc09e4_0_347"/>
          <p:cNvSpPr txBox="1"/>
          <p:nvPr>
            <p:ph idx="1" type="body"/>
          </p:nvPr>
        </p:nvSpPr>
        <p:spPr>
          <a:xfrm>
            <a:off x="686600" y="3331850"/>
            <a:ext cx="66276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fr-FR" sz="2700"/>
              <a:t>Opération mapreduce pour partitionner les données géographiquement (tuiles)</a:t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-FR" sz="2700">
                <a:solidFill>
                  <a:schemeClr val="dk2"/>
                </a:solidFill>
              </a:rPr>
              <a:t>Web API</a:t>
            </a:r>
            <a:endParaRPr b="1" sz="2700">
              <a:solidFill>
                <a:schemeClr val="dk2"/>
              </a:solidFill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fr-FR" sz="2700"/>
              <a:t>Utilisation DuckDB pour le requêtage des données </a:t>
            </a:r>
            <a:endParaRPr sz="2700"/>
          </a:p>
          <a:p>
            <a:pPr indent="-387350" lvl="1" marL="914400" rtl="0" algn="l"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fr-FR" sz="2500"/>
              <a:t>Performant et peu consommateur de ressources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b23957dead_0_19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DuckDB - Principes généraux</a:t>
            </a:r>
            <a:endParaRPr/>
          </a:p>
        </p:txBody>
      </p:sp>
      <p:sp>
        <p:nvSpPr>
          <p:cNvPr id="301" name="Google Shape;301;g2b23957dead_0_19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302" name="Google Shape;302;g2b23957dead_0_19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sp>
        <p:nvSpPr>
          <p:cNvPr id="303" name="Google Shape;303;g2b23957dead_0_19"/>
          <p:cNvSpPr/>
          <p:nvPr/>
        </p:nvSpPr>
        <p:spPr>
          <a:xfrm>
            <a:off x="2003950" y="4194425"/>
            <a:ext cx="4854000" cy="116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g2b23957dead_0_19"/>
          <p:cNvSpPr/>
          <p:nvPr/>
        </p:nvSpPr>
        <p:spPr>
          <a:xfrm>
            <a:off x="3829863" y="4570775"/>
            <a:ext cx="1297025" cy="591300"/>
          </a:xfrm>
          <a:prstGeom prst="flowChartMagneticDisk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>
                <a:solidFill>
                  <a:schemeClr val="lt1"/>
                </a:solidFill>
                <a:highlight>
                  <a:schemeClr val="dk2"/>
                </a:highlight>
              </a:rPr>
              <a:t>Parquet</a:t>
            </a:r>
            <a:endParaRPr b="1">
              <a:solidFill>
                <a:schemeClr val="lt1"/>
              </a:solidFill>
              <a:highlight>
                <a:schemeClr val="dk2"/>
              </a:highlight>
            </a:endParaRPr>
          </a:p>
        </p:txBody>
      </p:sp>
      <p:sp>
        <p:nvSpPr>
          <p:cNvPr id="305" name="Google Shape;305;g2b23957dead_0_19"/>
          <p:cNvSpPr/>
          <p:nvPr/>
        </p:nvSpPr>
        <p:spPr>
          <a:xfrm>
            <a:off x="2352650" y="4570775"/>
            <a:ext cx="1297025" cy="591300"/>
          </a:xfrm>
          <a:prstGeom prst="flowChartMagneticDisk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>
                <a:solidFill>
                  <a:schemeClr val="lt1"/>
                </a:solidFill>
              </a:rPr>
              <a:t>CSV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306" name="Google Shape;306;g2b23957dead_0_19"/>
          <p:cNvSpPr/>
          <p:nvPr/>
        </p:nvSpPr>
        <p:spPr>
          <a:xfrm>
            <a:off x="2003950" y="2993698"/>
            <a:ext cx="7944300" cy="6465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6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DuckDB SQL</a:t>
            </a:r>
            <a:endParaRPr b="1" sz="1600">
              <a:solidFill>
                <a:schemeClr val="lt1"/>
              </a:solidFill>
            </a:endParaRPr>
          </a:p>
        </p:txBody>
      </p:sp>
      <p:sp>
        <p:nvSpPr>
          <p:cNvPr id="307" name="Google Shape;307;g2b23957dead_0_19"/>
          <p:cNvSpPr/>
          <p:nvPr/>
        </p:nvSpPr>
        <p:spPr>
          <a:xfrm>
            <a:off x="5307075" y="4565529"/>
            <a:ext cx="1297025" cy="591300"/>
          </a:xfrm>
          <a:prstGeom prst="flowChartMagneticDisk">
            <a:avLst/>
          </a:prstGeom>
          <a:solidFill>
            <a:schemeClr val="dk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>
                <a:solidFill>
                  <a:schemeClr val="lt1"/>
                </a:solidFill>
                <a:highlight>
                  <a:schemeClr val="dk2"/>
                </a:highlight>
              </a:rPr>
              <a:t>DuckDB</a:t>
            </a:r>
            <a:endParaRPr b="1">
              <a:solidFill>
                <a:schemeClr val="lt1"/>
              </a:solidFill>
              <a:highlight>
                <a:schemeClr val="dk2"/>
              </a:highlight>
            </a:endParaRPr>
          </a:p>
        </p:txBody>
      </p:sp>
      <p:sp>
        <p:nvSpPr>
          <p:cNvPr id="308" name="Google Shape;308;g2b23957dead_0_19"/>
          <p:cNvSpPr/>
          <p:nvPr/>
        </p:nvSpPr>
        <p:spPr>
          <a:xfrm>
            <a:off x="2003950" y="1761075"/>
            <a:ext cx="7944300" cy="8700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CFE2F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1"/>
              </a:solidFill>
            </a:endParaRPr>
          </a:p>
        </p:txBody>
      </p:sp>
      <p:sp>
        <p:nvSpPr>
          <p:cNvPr id="309" name="Google Shape;309;g2b23957dead_0_19"/>
          <p:cNvSpPr/>
          <p:nvPr/>
        </p:nvSpPr>
        <p:spPr>
          <a:xfrm>
            <a:off x="2289325" y="1994950"/>
            <a:ext cx="1708500" cy="4761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1"/>
                </a:solidFill>
              </a:rPr>
              <a:t>DBeaver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0" name="Google Shape;310;g2b23957dead_0_19"/>
          <p:cNvSpPr/>
          <p:nvPr/>
        </p:nvSpPr>
        <p:spPr>
          <a:xfrm>
            <a:off x="4209150" y="1994950"/>
            <a:ext cx="1708500" cy="4761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1"/>
                </a:solidFill>
              </a:rPr>
              <a:t>Apache Superset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1" name="Google Shape;311;g2b23957dead_0_19"/>
          <p:cNvSpPr/>
          <p:nvPr/>
        </p:nvSpPr>
        <p:spPr>
          <a:xfrm>
            <a:off x="6128975" y="1994950"/>
            <a:ext cx="1708500" cy="4761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1"/>
                </a:solidFill>
              </a:rPr>
              <a:t>QGIS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2" name="Google Shape;312;g2b23957dead_0_19"/>
          <p:cNvSpPr/>
          <p:nvPr/>
        </p:nvSpPr>
        <p:spPr>
          <a:xfrm>
            <a:off x="7994350" y="1994950"/>
            <a:ext cx="1708500" cy="4761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1"/>
                </a:solidFill>
              </a:rPr>
              <a:t>…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313" name="Google Shape;313;g2b23957dead_0_19"/>
          <p:cNvCxnSpPr>
            <a:stCxn id="308" idx="2"/>
            <a:endCxn id="306" idx="0"/>
          </p:cNvCxnSpPr>
          <p:nvPr/>
        </p:nvCxnSpPr>
        <p:spPr>
          <a:xfrm>
            <a:off x="5976100" y="2631075"/>
            <a:ext cx="0" cy="36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4" name="Google Shape;314;g2b23957dead_0_19"/>
          <p:cNvSpPr/>
          <p:nvPr/>
        </p:nvSpPr>
        <p:spPr>
          <a:xfrm>
            <a:off x="7112000" y="4199475"/>
            <a:ext cx="4422300" cy="1100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Python </a:t>
            </a:r>
            <a:endParaRPr/>
          </a:p>
        </p:txBody>
      </p:sp>
      <p:sp>
        <p:nvSpPr>
          <p:cNvPr id="315" name="Google Shape;315;g2b23957dead_0_19"/>
          <p:cNvSpPr/>
          <p:nvPr/>
        </p:nvSpPr>
        <p:spPr>
          <a:xfrm>
            <a:off x="8780025" y="2962650"/>
            <a:ext cx="2762100" cy="696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 sz="1500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DuckDB Extensions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fr-FR" sz="1300">
                <a:solidFill>
                  <a:schemeClr val="dk1"/>
                </a:solidFill>
              </a:rPr>
              <a:t>(</a:t>
            </a:r>
            <a:r>
              <a:rPr i="1" lang="fr-FR" sz="1300" u="sng">
                <a:solidFill>
                  <a:schemeClr val="hlink"/>
                </a:solidFill>
                <a:hlinkClick r:id="rId5"/>
              </a:rPr>
              <a:t>Spatial</a:t>
            </a:r>
            <a:r>
              <a:rPr i="1" lang="fr-FR" sz="1300">
                <a:solidFill>
                  <a:schemeClr val="dk1"/>
                </a:solidFill>
              </a:rPr>
              <a:t>, JSON, HTTPFS, …)</a:t>
            </a:r>
            <a:endParaRPr i="1" sz="1300">
              <a:solidFill>
                <a:schemeClr val="dk1"/>
              </a:solidFill>
            </a:endParaRPr>
          </a:p>
        </p:txBody>
      </p:sp>
      <p:sp>
        <p:nvSpPr>
          <p:cNvPr id="316" name="Google Shape;316;g2b23957dead_0_19"/>
          <p:cNvSpPr/>
          <p:nvPr/>
        </p:nvSpPr>
        <p:spPr>
          <a:xfrm>
            <a:off x="7345125" y="4628375"/>
            <a:ext cx="1206300" cy="476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1"/>
                </a:solidFill>
              </a:rPr>
              <a:t>PyArrow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7" name="Google Shape;317;g2b23957dead_0_19"/>
          <p:cNvSpPr/>
          <p:nvPr/>
        </p:nvSpPr>
        <p:spPr>
          <a:xfrm>
            <a:off x="8726175" y="4619525"/>
            <a:ext cx="1206300" cy="476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1"/>
                </a:solidFill>
              </a:rPr>
              <a:t>Pandas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8" name="Google Shape;318;g2b23957dead_0_19"/>
          <p:cNvSpPr/>
          <p:nvPr/>
        </p:nvSpPr>
        <p:spPr>
          <a:xfrm>
            <a:off x="10107225" y="4619525"/>
            <a:ext cx="1206300" cy="476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1"/>
                </a:solidFill>
              </a:rPr>
              <a:t>Polars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319" name="Google Shape;319;g2b23957dead_0_19"/>
          <p:cNvCxnSpPr>
            <a:stCxn id="306" idx="2"/>
            <a:endCxn id="303" idx="0"/>
          </p:cNvCxnSpPr>
          <p:nvPr/>
        </p:nvCxnSpPr>
        <p:spPr>
          <a:xfrm rot="5400000">
            <a:off x="4926550" y="3144748"/>
            <a:ext cx="554100" cy="1545000"/>
          </a:xfrm>
          <a:prstGeom prst="bentConnector3">
            <a:avLst>
              <a:gd fmla="val 5001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320" name="Google Shape;320;g2b23957dead_0_19"/>
          <p:cNvCxnSpPr>
            <a:stCxn id="306" idx="2"/>
            <a:endCxn id="314" idx="0"/>
          </p:cNvCxnSpPr>
          <p:nvPr/>
        </p:nvCxnSpPr>
        <p:spPr>
          <a:xfrm flipH="1" rot="-5400000">
            <a:off x="7370050" y="2246248"/>
            <a:ext cx="559200" cy="33471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b1f6445ea9_1_92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DuckDB - Utilisation Ifremer</a:t>
            </a:r>
            <a:endParaRPr/>
          </a:p>
        </p:txBody>
      </p:sp>
      <p:sp>
        <p:nvSpPr>
          <p:cNvPr id="327" name="Google Shape;327;g2b1f6445ea9_1_92"/>
          <p:cNvSpPr txBox="1"/>
          <p:nvPr>
            <p:ph idx="1" type="body"/>
          </p:nvPr>
        </p:nvSpPr>
        <p:spPr>
          <a:xfrm>
            <a:off x="686600" y="1632650"/>
            <a:ext cx="12456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28" name="Google Shape;328;g2b1f6445ea9_1_92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329" name="Google Shape;329;g2b1f6445ea9_1_92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sp>
        <p:nvSpPr>
          <p:cNvPr id="330" name="Google Shape;330;g2b1f6445ea9_1_92"/>
          <p:cNvSpPr txBox="1"/>
          <p:nvPr>
            <p:ph idx="1" type="body"/>
          </p:nvPr>
        </p:nvSpPr>
        <p:spPr>
          <a:xfrm>
            <a:off x="686600" y="1632650"/>
            <a:ext cx="12456900" cy="25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fr-FR" sz="2600"/>
              <a:t>Contribution Ifremer à QGis (</a:t>
            </a:r>
            <a:r>
              <a:rPr lang="fr-FR" sz="2600" u="sng">
                <a:solidFill>
                  <a:schemeClr val="hlink"/>
                </a:solidFill>
                <a:hlinkClick r:id="rId3"/>
              </a:rPr>
              <a:t>plugin lecture</a:t>
            </a:r>
            <a:r>
              <a:rPr lang="fr-FR" sz="2600"/>
              <a:t>)</a:t>
            </a:r>
            <a:endParaRPr sz="2600"/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fr-FR" sz="2600"/>
              <a:t>Utilisation dans des services OGC:WPS (Surval - environnement littoral)</a:t>
            </a:r>
            <a:endParaRPr sz="2600"/>
          </a:p>
          <a:p>
            <a:pPr indent="-3937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fr-FR" sz="2600"/>
              <a:t>Utilisation avec Apache Superset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pic>
        <p:nvPicPr>
          <p:cNvPr id="331" name="Google Shape;331;g2b1f6445ea9_1_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7669" y="2917975"/>
            <a:ext cx="8850880" cy="366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b23957dead_0_51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CCI / Sea State - Phase 2 - A venir</a:t>
            </a:r>
            <a:endParaRPr/>
          </a:p>
        </p:txBody>
      </p:sp>
      <p:sp>
        <p:nvSpPr>
          <p:cNvPr id="338" name="Google Shape;338;g2b23957dead_0_51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339" name="Google Shape;339;g2b23957dead_0_51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sp>
        <p:nvSpPr>
          <p:cNvPr id="340" name="Google Shape;340;g2b23957dead_0_51"/>
          <p:cNvSpPr txBox="1"/>
          <p:nvPr>
            <p:ph idx="1" type="body"/>
          </p:nvPr>
        </p:nvSpPr>
        <p:spPr>
          <a:xfrm>
            <a:off x="686600" y="1632650"/>
            <a:ext cx="12072000" cy="50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400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fr-FR" sz="2700"/>
              <a:t>Benchmark </a:t>
            </a:r>
            <a:endParaRPr sz="2700"/>
          </a:p>
          <a:p>
            <a:pPr indent="-4000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fr-FR" sz="2700"/>
              <a:t>Parquet / Geoparquet / DuckDB pour le stockage</a:t>
            </a:r>
            <a:endParaRPr sz="2700"/>
          </a:p>
          <a:p>
            <a:pPr indent="-4000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•"/>
            </a:pPr>
            <a:r>
              <a:rPr lang="fr-FR" sz="2700"/>
              <a:t>Prendre en compte également usage HPC, poste de travail</a:t>
            </a:r>
            <a:endParaRPr sz="2700"/>
          </a:p>
          <a:p>
            <a:pPr indent="-4000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fr-FR" sz="2700"/>
              <a:t>Stratégie de partitionnement.</a:t>
            </a:r>
            <a:endParaRPr sz="2700"/>
          </a:p>
          <a:p>
            <a:pPr indent="-4000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fr-FR" sz="2700"/>
              <a:t>DuckDB/Polars pour la sélection de données</a:t>
            </a:r>
            <a:endParaRPr sz="27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-400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fr-FR" sz="2700"/>
              <a:t>Evolution de la partie web</a:t>
            </a:r>
            <a:endParaRPr sz="2700"/>
          </a:p>
          <a:p>
            <a:pPr indent="-4000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fr-FR" sz="2700"/>
              <a:t>Filtre à partir d’un GeoJSON</a:t>
            </a:r>
            <a:endParaRPr sz="2700"/>
          </a:p>
          <a:p>
            <a:pPr indent="-4000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fr-FR" sz="2700"/>
              <a:t>Sélection des variables</a:t>
            </a:r>
            <a:endParaRPr sz="2700"/>
          </a:p>
          <a:p>
            <a:pPr indent="-4000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fr-FR" sz="2700"/>
              <a:t>Génération d’un notebook à la volée</a:t>
            </a:r>
            <a:endParaRPr sz="2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-400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fr-FR" sz="2700"/>
              <a:t>Implémentation des services OGC:API (collections, Geo Data Cube ?)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b1ddebd48a_0_10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Questions ? </a:t>
            </a:r>
            <a:endParaRPr/>
          </a:p>
        </p:txBody>
      </p:sp>
      <p:sp>
        <p:nvSpPr>
          <p:cNvPr id="347" name="Google Shape;347;g2b1ddebd48a_0_10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1102"/>
              </a:spcBef>
              <a:spcAft>
                <a:spcPts val="0"/>
              </a:spcAft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348" name="Google Shape;348;g2b1ddebd48a_0_10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1102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r>
              <a:rPr lang="fr-FR"/>
              <a:t>J2E - Session ARD</a:t>
            </a:r>
            <a:endParaRPr/>
          </a:p>
          <a:p>
            <a:pPr indent="0" lvl="0" marL="0" rtl="0" algn="ctr">
              <a:spcBef>
                <a:spcPts val="1102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b1ddebd48a_0_19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Climate Change Initiative (CCI)</a:t>
            </a:r>
            <a:endParaRPr/>
          </a:p>
        </p:txBody>
      </p:sp>
      <p:sp>
        <p:nvSpPr>
          <p:cNvPr id="163" name="Google Shape;163;g2b1ddebd48a_0_19"/>
          <p:cNvSpPr txBox="1"/>
          <p:nvPr>
            <p:ph idx="1" type="body"/>
          </p:nvPr>
        </p:nvSpPr>
        <p:spPr>
          <a:xfrm>
            <a:off x="686600" y="1632650"/>
            <a:ext cx="12456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64" name="Google Shape;164;g2b1ddebd48a_0_19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165" name="Google Shape;165;g2b1ddebd48a_0_19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sp>
        <p:nvSpPr>
          <p:cNvPr id="166" name="Google Shape;166;g2b1ddebd48a_0_19"/>
          <p:cNvSpPr txBox="1"/>
          <p:nvPr>
            <p:ph idx="1" type="body"/>
          </p:nvPr>
        </p:nvSpPr>
        <p:spPr>
          <a:xfrm>
            <a:off x="686604" y="1632646"/>
            <a:ext cx="12072000" cy="10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67" name="Google Shape;167;g2b1ddebd48a_0_19"/>
          <p:cNvPicPr preferRelativeResize="0"/>
          <p:nvPr/>
        </p:nvPicPr>
        <p:blipFill rotWithShape="1">
          <a:blip r:embed="rId3">
            <a:alphaModFix/>
          </a:blip>
          <a:srcRect b="26607" l="17818" r="16551" t="25938"/>
          <a:stretch/>
        </p:blipFill>
        <p:spPr>
          <a:xfrm>
            <a:off x="10680782" y="459925"/>
            <a:ext cx="2223544" cy="100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2b1ddebd48a_0_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0725" y="1446537"/>
            <a:ext cx="11395850" cy="46666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g2b1ddebd48a_0_19"/>
          <p:cNvSpPr txBox="1"/>
          <p:nvPr>
            <p:ph idx="1" type="body"/>
          </p:nvPr>
        </p:nvSpPr>
        <p:spPr>
          <a:xfrm>
            <a:off x="686604" y="6271321"/>
            <a:ext cx="120720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→ Production de 54 ECV (Essential Climate Variables)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b1f6445ea9_1_0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fr-FR"/>
              <a:t>CCI / Sea State</a:t>
            </a:r>
            <a:endParaRPr/>
          </a:p>
        </p:txBody>
      </p:sp>
      <p:sp>
        <p:nvSpPr>
          <p:cNvPr id="176" name="Google Shape;176;g2b1f6445ea9_1_0"/>
          <p:cNvSpPr txBox="1"/>
          <p:nvPr>
            <p:ph idx="1" type="body"/>
          </p:nvPr>
        </p:nvSpPr>
        <p:spPr>
          <a:xfrm>
            <a:off x="686600" y="1632650"/>
            <a:ext cx="12456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77" name="Google Shape;177;g2b1f6445ea9_1_0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178" name="Google Shape;178;g2b1f6445ea9_1_0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pic>
        <p:nvPicPr>
          <p:cNvPr id="179" name="Google Shape;179;g2b1f6445ea9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591" y="1434975"/>
            <a:ext cx="11154583" cy="468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2b1f6445ea9_1_0"/>
          <p:cNvSpPr txBox="1"/>
          <p:nvPr>
            <p:ph idx="1" type="body"/>
          </p:nvPr>
        </p:nvSpPr>
        <p:spPr>
          <a:xfrm>
            <a:off x="686604" y="6271321"/>
            <a:ext cx="120720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→ </a:t>
            </a:r>
            <a:r>
              <a:rPr lang="fr-FR"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Données satellite en continu</a:t>
            </a:r>
            <a:r>
              <a:rPr lang="fr-FR"/>
              <a:t> depuis 1992</a:t>
            </a:r>
            <a:endParaRPr/>
          </a:p>
        </p:txBody>
      </p:sp>
      <p:pic>
        <p:nvPicPr>
          <p:cNvPr id="181" name="Google Shape;181;g2b1f6445ea9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671650" y="428625"/>
            <a:ext cx="1166024" cy="107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b1e373b6ab_0_0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CCI / Sea State - Phase 1 (2019-2023)</a:t>
            </a:r>
            <a:endParaRPr/>
          </a:p>
        </p:txBody>
      </p:sp>
      <p:sp>
        <p:nvSpPr>
          <p:cNvPr id="188" name="Google Shape;188;g2b1e373b6ab_0_0"/>
          <p:cNvSpPr txBox="1"/>
          <p:nvPr>
            <p:ph idx="1" type="body"/>
          </p:nvPr>
        </p:nvSpPr>
        <p:spPr>
          <a:xfrm>
            <a:off x="686600" y="1632650"/>
            <a:ext cx="12456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89" name="Google Shape;189;g2b1e373b6ab_0_0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190" name="Google Shape;190;g2b1e373b6ab_0_0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sp>
        <p:nvSpPr>
          <p:cNvPr id="191" name="Google Shape;191;g2b1e373b6ab_0_0"/>
          <p:cNvSpPr txBox="1"/>
          <p:nvPr>
            <p:ph idx="1" type="body"/>
          </p:nvPr>
        </p:nvSpPr>
        <p:spPr>
          <a:xfrm>
            <a:off x="686604" y="1632646"/>
            <a:ext cx="12072000" cy="51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fr-FR"/>
              <a:t>Jeu de données préliminaire (V1.1, 580Go) couvrant de 1992 à 2018 en se basant sur les assets GlobWave + </a:t>
            </a:r>
            <a:r>
              <a:rPr lang="fr-FR"/>
              <a:t>Jeu de données sur 18 années</a:t>
            </a:r>
            <a:r>
              <a:rPr lang="fr-FR"/>
              <a:t> (v3, 2002- 2020, 500Go)</a:t>
            </a:r>
            <a:endParaRPr/>
          </a:p>
          <a:p>
            <a:pPr indent="-3937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fr-FR" sz="2600"/>
              <a:t>En exploitant la richesse des données </a:t>
            </a:r>
            <a:r>
              <a:rPr lang="fr-FR" sz="2600"/>
              <a:t>satellites</a:t>
            </a:r>
            <a:r>
              <a:rPr lang="fr-FR" sz="2600"/>
              <a:t> altimétriques, des images SAR, des données in situ (pour validation et correction des mesures) et d'autres données disponibles au cours de cette période</a:t>
            </a:r>
            <a:endParaRPr sz="2600"/>
          </a:p>
          <a:p>
            <a:pPr indent="-3937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fr-FR" sz="2600"/>
              <a:t>Développement, tests et amélioration d'algorithmes d'extraction de l'état de mer </a:t>
            </a:r>
            <a:r>
              <a:rPr lang="fr-FR" sz="2600"/>
              <a:t>(hauteur significative des vagues) </a:t>
            </a:r>
            <a:r>
              <a:rPr lang="fr-FR" sz="2600"/>
              <a:t>en fonction des exigences des utilisateurs du climat, telles qu'elles ont été compilées à haut niveau par le GCOS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92" name="Google Shape;192;g2b1e373b6a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046" y="5921599"/>
            <a:ext cx="11900019" cy="64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b1e373b6ab_0_9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CCI / Sea State - Phase 2 (2024-2026)</a:t>
            </a:r>
            <a:endParaRPr/>
          </a:p>
        </p:txBody>
      </p:sp>
      <p:sp>
        <p:nvSpPr>
          <p:cNvPr id="199" name="Google Shape;199;g2b1e373b6ab_0_9"/>
          <p:cNvSpPr txBox="1"/>
          <p:nvPr>
            <p:ph idx="1" type="body"/>
          </p:nvPr>
        </p:nvSpPr>
        <p:spPr>
          <a:xfrm>
            <a:off x="686600" y="1632650"/>
            <a:ext cx="12456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00" name="Google Shape;200;g2b1e373b6ab_0_9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201" name="Google Shape;201;g2b1e373b6ab_0_9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sp>
        <p:nvSpPr>
          <p:cNvPr id="202" name="Google Shape;202;g2b1e373b6ab_0_9"/>
          <p:cNvSpPr txBox="1"/>
          <p:nvPr>
            <p:ph idx="1" type="body"/>
          </p:nvPr>
        </p:nvSpPr>
        <p:spPr>
          <a:xfrm>
            <a:off x="686604" y="1632646"/>
            <a:ext cx="12072000" cy="40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1102"/>
              </a:spcBef>
              <a:spcAft>
                <a:spcPts val="0"/>
              </a:spcAft>
              <a:buSzPts val="2800"/>
              <a:buChar char="●"/>
            </a:pPr>
            <a:r>
              <a:rPr lang="fr-FR"/>
              <a:t>Réconcilier les deux jeux de données de la phase 1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102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fr-FR"/>
              <a:t>A</a:t>
            </a:r>
            <a:r>
              <a:rPr lang="fr-FR"/>
              <a:t>ugmenter le nombre de mesures spatialement et temporellement</a:t>
            </a:r>
            <a:endParaRPr/>
          </a:p>
          <a:p>
            <a:pPr indent="-3937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fr-FR" sz="2600"/>
              <a:t>En ajoutant des missions satellites que l'on ne traitait pas jusqu'à présent</a:t>
            </a:r>
            <a:endParaRPr sz="26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fr-FR"/>
              <a:t>Revoir les méthodes d'inversion (qui permettent d'estimer la hauteur des vagues à partir de ce qui est à la base un echo radar) et d'inter-calibrer ces missions entre elles (car elles ne mesurent pas toutes de la même façon et ont des biais)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b1ddebd48a_0_28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 sz="3800"/>
              <a:t>CCI / Sea State - Phase 2 </a:t>
            </a:r>
            <a:r>
              <a:rPr lang="fr-FR"/>
              <a:t>(2024-2026)</a:t>
            </a:r>
            <a:endParaRPr sz="3800"/>
          </a:p>
        </p:txBody>
      </p:sp>
      <p:sp>
        <p:nvSpPr>
          <p:cNvPr id="209" name="Google Shape;209;g2b1ddebd48a_0_28"/>
          <p:cNvSpPr txBox="1"/>
          <p:nvPr>
            <p:ph idx="1" type="body"/>
          </p:nvPr>
        </p:nvSpPr>
        <p:spPr>
          <a:xfrm>
            <a:off x="686600" y="1632650"/>
            <a:ext cx="12456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10" name="Google Shape;210;g2b1ddebd48a_0_28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211" name="Google Shape;211;g2b1ddebd48a_0_28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sp>
        <p:nvSpPr>
          <p:cNvPr id="212" name="Google Shape;212;g2b1ddebd48a_0_28"/>
          <p:cNvSpPr txBox="1"/>
          <p:nvPr>
            <p:ph idx="1" type="body"/>
          </p:nvPr>
        </p:nvSpPr>
        <p:spPr>
          <a:xfrm>
            <a:off x="686604" y="1632646"/>
            <a:ext cx="12072000" cy="40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fr-FR"/>
              <a:t>A</a:t>
            </a:r>
            <a:r>
              <a:rPr lang="fr-FR"/>
              <a:t>ccès rapide aux données produites pour les utilisateurs finaux ou en interne du projet pour la validation et des études de cas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fr-FR"/>
              <a:t>Permettre aux utilisateurs de regarder l'impact du changement climatique sur des zones spécifiques sans avoir besoin de télécharger l'ensemble de la base des mesures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→ Pas ces fonctions dans la phase 1</a:t>
            </a:r>
            <a:endParaRPr sz="2600"/>
          </a:p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b1f6445ea9_1_57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CCI / Sea State - Phase 2 - Cahier des charges</a:t>
            </a:r>
            <a:endParaRPr/>
          </a:p>
        </p:txBody>
      </p:sp>
      <p:sp>
        <p:nvSpPr>
          <p:cNvPr id="219" name="Google Shape;219;g2b1f6445ea9_1_57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220" name="Google Shape;220;g2b1f6445ea9_1_57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sp>
        <p:nvSpPr>
          <p:cNvPr id="221" name="Google Shape;221;g2b1f6445ea9_1_57"/>
          <p:cNvSpPr txBox="1"/>
          <p:nvPr>
            <p:ph idx="1" type="body"/>
          </p:nvPr>
        </p:nvSpPr>
        <p:spPr>
          <a:xfrm>
            <a:off x="686604" y="1632646"/>
            <a:ext cx="12072000" cy="5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-400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fr-FR" sz="2700"/>
              <a:t>D</a:t>
            </a:r>
            <a:r>
              <a:rPr lang="fr-FR" sz="2700"/>
              <a:t>onnées CCI au format NetCDF contenant les mesures along-track altimètres ou SAR, organisées par (demi-)orbites (L2P) ou par jour (L3)</a:t>
            </a:r>
            <a:endParaRPr sz="2700"/>
          </a:p>
          <a:p>
            <a:pPr indent="-438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Char char="○"/>
            </a:pPr>
            <a:r>
              <a:rPr lang="fr-FR" sz="2500"/>
              <a:t>Organisation inadaptée au subsetting spatial </a:t>
            </a:r>
            <a:endParaRPr sz="2500"/>
          </a:p>
          <a:p>
            <a:pPr indent="-438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Char char="○"/>
            </a:pPr>
            <a:r>
              <a:rPr lang="fr-FR" sz="2500"/>
              <a:t>Format NetCDF mal adapté au traitement distribué, qui seul permet la sélection et le traitement des jeux de données massifs dans des conditions proches de l’interactif</a:t>
            </a:r>
            <a:endParaRPr sz="2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-400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fr-FR" sz="2700"/>
              <a:t>Données se présentent comme un liste de mesures indépendantes</a:t>
            </a:r>
            <a:endParaRPr sz="2700"/>
          </a:p>
          <a:p>
            <a:pPr indent="-3873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fr-FR" sz="2500"/>
              <a:t>Format tabulé est donc particulièrement pertinent pour ce cas d’utilisation</a:t>
            </a:r>
            <a:endParaRPr sz="25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  <a:p>
            <a:pPr indent="-400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fr-FR" sz="2700"/>
              <a:t>Être</a:t>
            </a:r>
            <a:r>
              <a:rPr lang="fr-FR" sz="2700"/>
              <a:t> indépendant de frameworks assez lourds du type base NoSQL (Cassandra,...) et se baser sur un système de fichiers.</a:t>
            </a:r>
            <a:endParaRPr sz="2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b1f6445ea9_1_31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CCI / Sea State - Phase 2 - Etude préliminaire</a:t>
            </a:r>
            <a:endParaRPr/>
          </a:p>
        </p:txBody>
      </p:sp>
      <p:sp>
        <p:nvSpPr>
          <p:cNvPr id="228" name="Google Shape;228;g2b1f6445ea9_1_31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229" name="Google Shape;229;g2b1f6445ea9_1_31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sp>
        <p:nvSpPr>
          <p:cNvPr id="230" name="Google Shape;230;g2b1f6445ea9_1_31"/>
          <p:cNvSpPr/>
          <p:nvPr/>
        </p:nvSpPr>
        <p:spPr>
          <a:xfrm>
            <a:off x="229400" y="5478850"/>
            <a:ext cx="2380800" cy="97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Native NetCDF files</a:t>
            </a:r>
            <a:endParaRPr/>
          </a:p>
        </p:txBody>
      </p:sp>
      <p:sp>
        <p:nvSpPr>
          <p:cNvPr id="231" name="Google Shape;231;g2b1f6445ea9_1_31"/>
          <p:cNvSpPr/>
          <p:nvPr/>
        </p:nvSpPr>
        <p:spPr>
          <a:xfrm>
            <a:off x="5859125" y="5478850"/>
            <a:ext cx="5678700" cy="974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ARD format</a:t>
            </a:r>
            <a:endParaRPr/>
          </a:p>
        </p:txBody>
      </p:sp>
      <p:sp>
        <p:nvSpPr>
          <p:cNvPr id="232" name="Google Shape;232;g2b1f6445ea9_1_31"/>
          <p:cNvSpPr/>
          <p:nvPr/>
        </p:nvSpPr>
        <p:spPr>
          <a:xfrm>
            <a:off x="3044263" y="5478850"/>
            <a:ext cx="2380800" cy="9741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Conversion</a:t>
            </a:r>
            <a:endParaRPr/>
          </a:p>
        </p:txBody>
      </p:sp>
      <p:sp>
        <p:nvSpPr>
          <p:cNvPr id="233" name="Google Shape;233;g2b1f6445ea9_1_31"/>
          <p:cNvSpPr/>
          <p:nvPr/>
        </p:nvSpPr>
        <p:spPr>
          <a:xfrm>
            <a:off x="5859126" y="4026125"/>
            <a:ext cx="5678700" cy="9741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Web API</a:t>
            </a:r>
            <a:endParaRPr/>
          </a:p>
        </p:txBody>
      </p:sp>
      <p:sp>
        <p:nvSpPr>
          <p:cNvPr id="234" name="Google Shape;234;g2b1f6445ea9_1_31"/>
          <p:cNvSpPr/>
          <p:nvPr/>
        </p:nvSpPr>
        <p:spPr>
          <a:xfrm>
            <a:off x="5859122" y="2573375"/>
            <a:ext cx="1787400" cy="9741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Web UI</a:t>
            </a:r>
            <a:endParaRPr/>
          </a:p>
        </p:txBody>
      </p:sp>
      <p:sp>
        <p:nvSpPr>
          <p:cNvPr id="235" name="Google Shape;235;g2b1f6445ea9_1_31"/>
          <p:cNvSpPr/>
          <p:nvPr/>
        </p:nvSpPr>
        <p:spPr>
          <a:xfrm>
            <a:off x="7804822" y="2573400"/>
            <a:ext cx="1787400" cy="9741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Notebook</a:t>
            </a:r>
            <a:endParaRPr/>
          </a:p>
        </p:txBody>
      </p:sp>
      <p:sp>
        <p:nvSpPr>
          <p:cNvPr id="236" name="Google Shape;236;g2b1f6445ea9_1_31"/>
          <p:cNvSpPr/>
          <p:nvPr/>
        </p:nvSpPr>
        <p:spPr>
          <a:xfrm>
            <a:off x="9750522" y="2573400"/>
            <a:ext cx="1787400" cy="9741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…</a:t>
            </a:r>
            <a:endParaRPr/>
          </a:p>
        </p:txBody>
      </p:sp>
      <p:cxnSp>
        <p:nvCxnSpPr>
          <p:cNvPr id="237" name="Google Shape;237;g2b1f6445ea9_1_31"/>
          <p:cNvCxnSpPr/>
          <p:nvPr/>
        </p:nvCxnSpPr>
        <p:spPr>
          <a:xfrm>
            <a:off x="5425075" y="5965900"/>
            <a:ext cx="43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38" name="Google Shape;238;g2b1f6445ea9_1_31"/>
          <p:cNvCxnSpPr/>
          <p:nvPr/>
        </p:nvCxnSpPr>
        <p:spPr>
          <a:xfrm>
            <a:off x="2610200" y="5965900"/>
            <a:ext cx="434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39" name="Google Shape;239;g2b1f6445ea9_1_31"/>
          <p:cNvCxnSpPr>
            <a:stCxn id="233" idx="2"/>
            <a:endCxn id="231" idx="0"/>
          </p:cNvCxnSpPr>
          <p:nvPr/>
        </p:nvCxnSpPr>
        <p:spPr>
          <a:xfrm>
            <a:off x="8698476" y="5000225"/>
            <a:ext cx="0" cy="4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40" name="Google Shape;240;g2b1f6445ea9_1_31"/>
          <p:cNvCxnSpPr/>
          <p:nvPr/>
        </p:nvCxnSpPr>
        <p:spPr>
          <a:xfrm>
            <a:off x="6752826" y="3540600"/>
            <a:ext cx="0" cy="4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41" name="Google Shape;241;g2b1f6445ea9_1_31"/>
          <p:cNvCxnSpPr/>
          <p:nvPr/>
        </p:nvCxnSpPr>
        <p:spPr>
          <a:xfrm>
            <a:off x="8786851" y="3540600"/>
            <a:ext cx="0" cy="4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42" name="Google Shape;242;g2b1f6445ea9_1_31"/>
          <p:cNvCxnSpPr/>
          <p:nvPr/>
        </p:nvCxnSpPr>
        <p:spPr>
          <a:xfrm>
            <a:off x="10644226" y="3540588"/>
            <a:ext cx="0" cy="47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43" name="Google Shape;243;g2b1f6445ea9_1_31"/>
          <p:cNvSpPr/>
          <p:nvPr/>
        </p:nvSpPr>
        <p:spPr>
          <a:xfrm>
            <a:off x="12123299" y="4026125"/>
            <a:ext cx="1068900" cy="974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1"/>
                </a:solidFill>
              </a:rPr>
              <a:t>PC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44" name="Google Shape;244;g2b1f6445ea9_1_31"/>
          <p:cNvSpPr/>
          <p:nvPr/>
        </p:nvSpPr>
        <p:spPr>
          <a:xfrm>
            <a:off x="12123299" y="5478850"/>
            <a:ext cx="1068900" cy="9741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solidFill>
                  <a:schemeClr val="lt1"/>
                </a:solidFill>
              </a:rPr>
              <a:t>HPC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45" name="Google Shape;245;g2b1f6445ea9_1_31"/>
          <p:cNvCxnSpPr>
            <a:stCxn id="231" idx="3"/>
            <a:endCxn id="244" idx="1"/>
          </p:cNvCxnSpPr>
          <p:nvPr/>
        </p:nvCxnSpPr>
        <p:spPr>
          <a:xfrm>
            <a:off x="11537825" y="5965900"/>
            <a:ext cx="58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46" name="Google Shape;246;g2b1f6445ea9_1_31"/>
          <p:cNvCxnSpPr/>
          <p:nvPr/>
        </p:nvCxnSpPr>
        <p:spPr>
          <a:xfrm>
            <a:off x="11537825" y="4513175"/>
            <a:ext cx="58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47" name="Google Shape;247;g2b1f6445ea9_1_31"/>
          <p:cNvSpPr txBox="1"/>
          <p:nvPr>
            <p:ph idx="1" type="body"/>
          </p:nvPr>
        </p:nvSpPr>
        <p:spPr>
          <a:xfrm>
            <a:off x="686600" y="1632650"/>
            <a:ext cx="120720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>
                <a:solidFill>
                  <a:schemeClr val="dk2"/>
                </a:solidFill>
              </a:rPr>
              <a:t>Conception</a:t>
            </a:r>
            <a:endParaRPr b="1" sz="2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b22923dced_0_0"/>
          <p:cNvSpPr txBox="1"/>
          <p:nvPr>
            <p:ph type="title"/>
          </p:nvPr>
        </p:nvSpPr>
        <p:spPr>
          <a:xfrm>
            <a:off x="686603" y="641424"/>
            <a:ext cx="1207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fr-FR"/>
              <a:t>CCI / Sea State - Phase 2 - Etude préliminaire</a:t>
            </a:r>
            <a:endParaRPr/>
          </a:p>
        </p:txBody>
      </p:sp>
      <p:sp>
        <p:nvSpPr>
          <p:cNvPr id="254" name="Google Shape;254;g2b22923dced_0_0"/>
          <p:cNvSpPr txBox="1"/>
          <p:nvPr>
            <p:ph idx="1" type="body"/>
          </p:nvPr>
        </p:nvSpPr>
        <p:spPr>
          <a:xfrm>
            <a:off x="686600" y="1632650"/>
            <a:ext cx="12456900" cy="11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102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55" name="Google Shape;255;g2b22923dced_0_0"/>
          <p:cNvSpPr txBox="1"/>
          <p:nvPr>
            <p:ph idx="2" type="body"/>
          </p:nvPr>
        </p:nvSpPr>
        <p:spPr>
          <a:xfrm>
            <a:off x="8517096" y="7023845"/>
            <a:ext cx="3262500" cy="2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200"/>
              <a:buNone/>
            </a:pPr>
            <a:r>
              <a:rPr lang="fr-FR"/>
              <a:t>Use case “CCI Sea State”</a:t>
            </a:r>
            <a:endParaRPr/>
          </a:p>
        </p:txBody>
      </p:sp>
      <p:sp>
        <p:nvSpPr>
          <p:cNvPr id="256" name="Google Shape;256;g2b22923dced_0_0"/>
          <p:cNvSpPr txBox="1"/>
          <p:nvPr>
            <p:ph idx="3" type="body"/>
          </p:nvPr>
        </p:nvSpPr>
        <p:spPr>
          <a:xfrm>
            <a:off x="5637529" y="7002977"/>
            <a:ext cx="2164800" cy="24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1102"/>
              </a:spcBef>
              <a:spcAft>
                <a:spcPts val="0"/>
              </a:spcAft>
              <a:buSzPts val="1000"/>
              <a:buNone/>
            </a:pPr>
            <a:r>
              <a:rPr lang="fr-FR"/>
              <a:t>J2E - Session ARD</a:t>
            </a:r>
            <a:endParaRPr/>
          </a:p>
        </p:txBody>
      </p:sp>
      <p:sp>
        <p:nvSpPr>
          <p:cNvPr id="257" name="Google Shape;257;g2b22923dced_0_0"/>
          <p:cNvSpPr txBox="1"/>
          <p:nvPr>
            <p:ph idx="1" type="body"/>
          </p:nvPr>
        </p:nvSpPr>
        <p:spPr>
          <a:xfrm>
            <a:off x="686600" y="1632650"/>
            <a:ext cx="12072000" cy="53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-FR">
                <a:solidFill>
                  <a:schemeClr val="dk2"/>
                </a:solidFill>
              </a:rPr>
              <a:t>Format ARD - Analyse des formats orientés colonne</a:t>
            </a:r>
            <a:endParaRPr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fr-FR" sz="2400" u="sng">
                <a:solidFill>
                  <a:schemeClr val="hlink"/>
                </a:solidFill>
                <a:hlinkClick r:id="rId3"/>
              </a:rPr>
              <a:t>Apache Parquet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fr-FR" sz="2400"/>
              <a:t>Format optimisé pour gérer des gros volumes de données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fr-FR" sz="2400"/>
              <a:t>Partitionnement possible par dossier (`champ=valeur`) 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fr-FR" sz="2400"/>
              <a:t>Format largement répandu</a:t>
            </a:r>
            <a:endParaRPr sz="2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fr-FR" sz="2400" u="sng">
                <a:solidFill>
                  <a:schemeClr val="hlink"/>
                </a:solidFill>
                <a:hlinkClick r:id="rId4"/>
              </a:rPr>
              <a:t>Geoparquet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fr-FR" sz="2400"/>
              <a:t>Standard OGC sur le format Parquet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fr-FR" sz="2400"/>
              <a:t>Convention pour gérer les types Point, Ligne, Polygon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fr-FR" sz="2400" u="sng">
                <a:solidFill>
                  <a:schemeClr val="hlink"/>
                </a:solidFill>
                <a:hlinkClick r:id="rId5"/>
              </a:rPr>
              <a:t>DuckDB</a:t>
            </a:r>
            <a:endParaRPr sz="2400"/>
          </a:p>
          <a:p>
            <a:pPr indent="-3810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pPr>
            <a:r>
              <a:rPr lang="fr-FR" sz="2400"/>
              <a:t>Base de données fichier orientée colonne (SQL OLAP)</a:t>
            </a:r>
            <a:endParaRPr sz="2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700"/>
              <a:t> </a:t>
            </a:r>
            <a:endParaRPr sz="27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  <p:pic>
        <p:nvPicPr>
          <p:cNvPr id="258" name="Google Shape;258;g2b22923dced_0_0"/>
          <p:cNvPicPr preferRelativeResize="0"/>
          <p:nvPr/>
        </p:nvPicPr>
        <p:blipFill rotWithShape="1">
          <a:blip r:embed="rId6">
            <a:alphaModFix/>
          </a:blip>
          <a:srcRect b="4102" l="5276" r="56093" t="11488"/>
          <a:stretch/>
        </p:blipFill>
        <p:spPr>
          <a:xfrm>
            <a:off x="9962775" y="1752000"/>
            <a:ext cx="3076275" cy="231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g2b22923dced_0_0"/>
          <p:cNvPicPr preferRelativeResize="0"/>
          <p:nvPr/>
        </p:nvPicPr>
        <p:blipFill rotWithShape="1">
          <a:blip r:embed="rId6">
            <a:alphaModFix/>
          </a:blip>
          <a:srcRect b="3121" l="50909" r="2221" t="9197"/>
          <a:stretch/>
        </p:blipFill>
        <p:spPr>
          <a:xfrm>
            <a:off x="9410975" y="4343175"/>
            <a:ext cx="3732525" cy="240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IFREMER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32C8"/>
      </a:accent1>
      <a:accent2>
        <a:srgbClr val="0064FF"/>
      </a:accent2>
      <a:accent3>
        <a:srgbClr val="FFEB32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2023-09-26T09:22:57Z</dcterms:created>
  <dc:creator>Jean-Christophe MOREAU</dc:creator>
</cp:coreProperties>
</file>